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6" r:id="rId3"/>
    <p:sldId id="258" r:id="rId4"/>
    <p:sldId id="259" r:id="rId5"/>
    <p:sldId id="271" r:id="rId6"/>
    <p:sldId id="260" r:id="rId7"/>
    <p:sldId id="263" r:id="rId8"/>
    <p:sldId id="264" r:id="rId9"/>
    <p:sldId id="265" r:id="rId10"/>
    <p:sldId id="274" r:id="rId11"/>
    <p:sldId id="267" r:id="rId12"/>
    <p:sldId id="268" r:id="rId13"/>
    <p:sldId id="269" r:id="rId14"/>
    <p:sldId id="270"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59" autoAdjust="0"/>
    <p:restoredTop sz="94660"/>
  </p:normalViewPr>
  <p:slideViewPr>
    <p:cSldViewPr snapToGrid="0">
      <p:cViewPr varScale="1">
        <p:scale>
          <a:sx n="73" d="100"/>
          <a:sy n="73" d="100"/>
        </p:scale>
        <p:origin x="4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300107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8C339F-BD7A-4434-B78C-B12B34AFE92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3648489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2401668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79987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1175723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676519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1817735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2989897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342293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296436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250400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C339F-BD7A-4434-B78C-B12B34AFE92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317516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8C339F-BD7A-4434-B78C-B12B34AFE92B}" type="datetimeFigureOut">
              <a:rPr lang="en-US" smtClean="0"/>
              <a:t>8/11/2022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276471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67242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370296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F58C339F-BD7A-4434-B78C-B12B34AFE92B}" type="datetimeFigureOut">
              <a:rPr lang="en-US" smtClean="0"/>
              <a:t>8/11/2022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1443056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8C339F-BD7A-4434-B78C-B12B34AFE92B}" type="datetimeFigureOut">
              <a:rPr lang="en-US" smtClean="0"/>
              <a:t>8/11/2022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F096C-B8E1-4067-A406-F154E7A6AAFB}" type="slidenum">
              <a:rPr lang="en-US" smtClean="0"/>
              <a:t>‹#›</a:t>
            </a:fld>
            <a:endParaRPr lang="en-US"/>
          </a:p>
        </p:txBody>
      </p:sp>
    </p:spTree>
    <p:extLst>
      <p:ext uri="{BB962C8B-B14F-4D97-AF65-F5344CB8AC3E}">
        <p14:creationId xmlns:p14="http://schemas.microsoft.com/office/powerpoint/2010/main" val="1540218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58C339F-BD7A-4434-B78C-B12B34AFE92B}" type="datetimeFigureOut">
              <a:rPr lang="en-US" smtClean="0"/>
              <a:t>8/11/2022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62F096C-B8E1-4067-A406-F154E7A6AAFB}" type="slidenum">
              <a:rPr lang="en-US" smtClean="0"/>
              <a:t>‹#›</a:t>
            </a:fld>
            <a:endParaRPr lang="en-US"/>
          </a:p>
        </p:txBody>
      </p:sp>
    </p:spTree>
    <p:extLst>
      <p:ext uri="{BB962C8B-B14F-4D97-AF65-F5344CB8AC3E}">
        <p14:creationId xmlns:p14="http://schemas.microsoft.com/office/powerpoint/2010/main" val="921496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231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243" y="165334"/>
            <a:ext cx="9404723" cy="1310769"/>
          </a:xfrm>
        </p:spPr>
        <p:txBody>
          <a:bodyPr/>
          <a:lstStyle/>
          <a:p>
            <a:r>
              <a:rPr lang="en-US" sz="3200" b="1" u="sng" dirty="0">
                <a:solidFill>
                  <a:schemeClr val="bg1"/>
                </a:solidFill>
                <a:latin typeface="Times New Roman" panose="02020603050405020304" pitchFamily="18" charset="0"/>
                <a:cs typeface="Times New Roman" panose="02020603050405020304" pitchFamily="18" charset="0"/>
              </a:rPr>
              <a:t/>
            </a:r>
            <a:br>
              <a:rPr lang="en-US" sz="3200" b="1" u="sng" dirty="0">
                <a:solidFill>
                  <a:schemeClr val="bg1"/>
                </a:solidFill>
                <a:latin typeface="Times New Roman" panose="02020603050405020304" pitchFamily="18" charset="0"/>
                <a:cs typeface="Times New Roman" panose="02020603050405020304" pitchFamily="18" charset="0"/>
              </a:rPr>
            </a:br>
            <a:r>
              <a:rPr lang="en-US" sz="3200" b="1" u="sng" dirty="0">
                <a:solidFill>
                  <a:schemeClr val="bg1"/>
                </a:solidFill>
                <a:latin typeface="Times New Roman" panose="02020603050405020304" pitchFamily="18" charset="0"/>
                <a:cs typeface="Times New Roman" panose="02020603050405020304" pitchFamily="18" charset="0"/>
              </a:rPr>
              <a:t>Significance of </a:t>
            </a:r>
            <a:r>
              <a:rPr lang="en-US" sz="3200" b="1" u="sng" dirty="0" err="1">
                <a:solidFill>
                  <a:schemeClr val="bg1"/>
                </a:solidFill>
                <a:latin typeface="Times New Roman" panose="02020603050405020304" pitchFamily="18" charset="0"/>
                <a:cs typeface="Times New Roman" panose="02020603050405020304" pitchFamily="18" charset="0"/>
              </a:rPr>
              <a:t>IoT</a:t>
            </a:r>
            <a:r>
              <a:rPr lang="en-US" sz="3200" b="1" u="sng" dirty="0">
                <a:solidFill>
                  <a:schemeClr val="bg1"/>
                </a:solidFill>
                <a:latin typeface="Times New Roman" panose="02020603050405020304" pitchFamily="18" charset="0"/>
                <a:cs typeface="Times New Roman" panose="02020603050405020304" pitchFamily="18" charset="0"/>
              </a:rPr>
              <a:t> in the Agricultural </a:t>
            </a:r>
            <a:r>
              <a:rPr lang="en-US" sz="3200" b="1" u="sng" dirty="0" smtClean="0">
                <a:solidFill>
                  <a:schemeClr val="bg1"/>
                </a:solidFill>
                <a:latin typeface="Times New Roman" panose="02020603050405020304" pitchFamily="18" charset="0"/>
                <a:cs typeface="Times New Roman" panose="02020603050405020304" pitchFamily="18" charset="0"/>
              </a:rPr>
              <a:t>Industry</a:t>
            </a:r>
            <a:endParaRPr lang="en-US" sz="3200" b="1" u="sng" dirty="0">
              <a:solidFill>
                <a:schemeClr val="bg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613954" y="1672046"/>
            <a:ext cx="10946674" cy="4589417"/>
          </a:xfrm>
          <a:prstGeom prst="rect">
            <a:avLst/>
          </a:prstGeom>
        </p:spPr>
      </p:pic>
    </p:spTree>
    <p:extLst>
      <p:ext uri="{BB962C8B-B14F-4D97-AF65-F5344CB8AC3E}">
        <p14:creationId xmlns:p14="http://schemas.microsoft.com/office/powerpoint/2010/main" val="186657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Which </a:t>
            </a:r>
            <a:r>
              <a:rPr lang="en-US" sz="3200" b="1" u="sng" dirty="0" err="1">
                <a:solidFill>
                  <a:schemeClr val="bg1"/>
                </a:solidFill>
                <a:latin typeface="Times New Roman" panose="02020603050405020304" pitchFamily="18" charset="0"/>
                <a:cs typeface="Times New Roman" panose="02020603050405020304" pitchFamily="18" charset="0"/>
              </a:rPr>
              <a:t>IoT</a:t>
            </a:r>
            <a:r>
              <a:rPr lang="en-US" sz="3200" b="1" u="sng" dirty="0">
                <a:solidFill>
                  <a:schemeClr val="bg1"/>
                </a:solidFill>
                <a:latin typeface="Times New Roman" panose="02020603050405020304" pitchFamily="18" charset="0"/>
                <a:cs typeface="Times New Roman" panose="02020603050405020304" pitchFamily="18" charset="0"/>
              </a:rPr>
              <a:t> sensors are used in agriculture?</a:t>
            </a:r>
            <a:br>
              <a:rPr lang="en-US" sz="3200" b="1" u="sng" dirty="0">
                <a:solidFill>
                  <a:schemeClr val="bg1"/>
                </a:solidFill>
                <a:latin typeface="Times New Roman" panose="02020603050405020304" pitchFamily="18" charset="0"/>
                <a:cs typeface="Times New Roman" panose="02020603050405020304" pitchFamily="18" charset="0"/>
              </a:rPr>
            </a:b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solidFill>
                  <a:schemeClr val="bg1"/>
                </a:solidFill>
                <a:latin typeface="Times New Roman" panose="02020603050405020304" pitchFamily="18" charset="0"/>
                <a:cs typeface="Times New Roman" panose="02020603050405020304" pitchFamily="18" charset="0"/>
              </a:rPr>
              <a:t>There </a:t>
            </a:r>
            <a:r>
              <a:rPr lang="en-US" dirty="0">
                <a:solidFill>
                  <a:schemeClr val="bg1"/>
                </a:solidFill>
                <a:latin typeface="Times New Roman" panose="02020603050405020304" pitchFamily="18" charset="0"/>
                <a:cs typeface="Times New Roman" panose="02020603050405020304" pitchFamily="18" charset="0"/>
              </a:rPr>
              <a:t>are many types of </a:t>
            </a:r>
            <a:r>
              <a:rPr lang="en-US" dirty="0" err="1">
                <a:solidFill>
                  <a:schemeClr val="bg1"/>
                </a:solidFill>
                <a:latin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cs typeface="Times New Roman" panose="02020603050405020304" pitchFamily="18" charset="0"/>
              </a:rPr>
              <a:t> sensors for agriculture as well as </a:t>
            </a:r>
            <a:r>
              <a:rPr lang="en-US" dirty="0" err="1">
                <a:solidFill>
                  <a:schemeClr val="bg1"/>
                </a:solidFill>
                <a:latin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cs typeface="Times New Roman" panose="02020603050405020304" pitchFamily="18" charset="0"/>
              </a:rPr>
              <a:t> applications in agriculture in general:</a:t>
            </a:r>
          </a:p>
          <a:p>
            <a:pPr algn="just"/>
            <a:r>
              <a:rPr lang="en-US" dirty="0">
                <a:solidFill>
                  <a:schemeClr val="bg1"/>
                </a:solidFill>
                <a:latin typeface="Times New Roman" panose="02020603050405020304" pitchFamily="18" charset="0"/>
                <a:cs typeface="Times New Roman" panose="02020603050405020304" pitchFamily="18" charset="0"/>
              </a:rPr>
              <a:t>1.Monitoring of climate conditions.</a:t>
            </a:r>
          </a:p>
          <a:p>
            <a:pPr algn="just"/>
            <a:r>
              <a:rPr lang="en-US" dirty="0">
                <a:solidFill>
                  <a:schemeClr val="bg1"/>
                </a:solidFill>
                <a:latin typeface="Times New Roman" panose="02020603050405020304" pitchFamily="18" charset="0"/>
                <a:cs typeface="Times New Roman" panose="02020603050405020304" pitchFamily="18" charset="0"/>
              </a:rPr>
              <a:t>Greenhouse automation.</a:t>
            </a:r>
          </a:p>
          <a:p>
            <a:pPr algn="just"/>
            <a:r>
              <a:rPr lang="en-US" dirty="0">
                <a:solidFill>
                  <a:schemeClr val="bg1"/>
                </a:solidFill>
                <a:latin typeface="Times New Roman" panose="02020603050405020304" pitchFamily="18" charset="0"/>
                <a:cs typeface="Times New Roman" panose="02020603050405020304" pitchFamily="18" charset="0"/>
              </a:rPr>
              <a:t>Crop management.</a:t>
            </a:r>
          </a:p>
          <a:p>
            <a:pPr algn="just"/>
            <a:r>
              <a:rPr lang="en-US" dirty="0">
                <a:solidFill>
                  <a:schemeClr val="bg1"/>
                </a:solidFill>
                <a:latin typeface="Times New Roman" panose="02020603050405020304" pitchFamily="18" charset="0"/>
                <a:cs typeface="Times New Roman" panose="02020603050405020304" pitchFamily="18" charset="0"/>
              </a:rPr>
              <a:t>Cattle monitoring and management.</a:t>
            </a:r>
          </a:p>
          <a:p>
            <a:pPr algn="just"/>
            <a:r>
              <a:rPr lang="en-US" dirty="0">
                <a:solidFill>
                  <a:schemeClr val="bg1"/>
                </a:solidFill>
                <a:latin typeface="Times New Roman" panose="02020603050405020304" pitchFamily="18" charset="0"/>
                <a:cs typeface="Times New Roman" panose="02020603050405020304" pitchFamily="18" charset="0"/>
              </a:rPr>
              <a:t>Precision farming.</a:t>
            </a:r>
          </a:p>
          <a:p>
            <a:pPr algn="just"/>
            <a:r>
              <a:rPr lang="en-US" dirty="0">
                <a:solidFill>
                  <a:schemeClr val="bg1"/>
                </a:solidFill>
                <a:latin typeface="Times New Roman" panose="02020603050405020304" pitchFamily="18" charset="0"/>
                <a:cs typeface="Times New Roman" panose="02020603050405020304" pitchFamily="18" charset="0"/>
              </a:rPr>
              <a:t>Agricultural drones.</a:t>
            </a:r>
          </a:p>
          <a:p>
            <a:pPr algn="just"/>
            <a:r>
              <a:rPr lang="en-US" dirty="0">
                <a:solidFill>
                  <a:schemeClr val="bg1"/>
                </a:solidFill>
                <a:latin typeface="Times New Roman" panose="02020603050405020304" pitchFamily="18" charset="0"/>
                <a:cs typeface="Times New Roman" panose="02020603050405020304" pitchFamily="18" charset="0"/>
              </a:rPr>
              <a:t>Predictive analytics for smart farming.</a:t>
            </a:r>
          </a:p>
        </p:txBody>
      </p:sp>
    </p:spTree>
    <p:extLst>
      <p:ext uri="{BB962C8B-B14F-4D97-AF65-F5344CB8AC3E}">
        <p14:creationId xmlns:p14="http://schemas.microsoft.com/office/powerpoint/2010/main" val="6102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Which sensor is used in agriculture?</a:t>
            </a:r>
            <a:br>
              <a:rPr lang="en-US" sz="3200" b="1" u="sng" dirty="0">
                <a:solidFill>
                  <a:schemeClr val="bg1"/>
                </a:solidFill>
                <a:latin typeface="Times New Roman" panose="02020603050405020304" pitchFamily="18" charset="0"/>
                <a:cs typeface="Times New Roman" panose="02020603050405020304" pitchFamily="18" charset="0"/>
              </a:rPr>
            </a:b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975" y="1739409"/>
            <a:ext cx="5388928" cy="4195481"/>
          </a:xfrm>
        </p:spPr>
        <p:txBody>
          <a:bodyPr>
            <a:normAutofit/>
          </a:bodyPr>
          <a:lstStyle/>
          <a:p>
            <a:pPr algn="just">
              <a:lnSpc>
                <a:spcPct val="150000"/>
              </a:lnSpc>
            </a:pPr>
            <a:r>
              <a:rPr lang="en-US" dirty="0" smtClean="0">
                <a:solidFill>
                  <a:schemeClr val="bg1"/>
                </a:solidFill>
                <a:latin typeface="Times New Roman" panose="02020603050405020304" pitchFamily="18" charset="0"/>
                <a:cs typeface="Times New Roman" panose="02020603050405020304" pitchFamily="18" charset="0"/>
              </a:rPr>
              <a:t>Electrochemical </a:t>
            </a:r>
            <a:r>
              <a:rPr lang="en-US" dirty="0">
                <a:solidFill>
                  <a:schemeClr val="bg1"/>
                </a:solidFill>
                <a:latin typeface="Times New Roman" panose="02020603050405020304" pitchFamily="18" charset="0"/>
                <a:cs typeface="Times New Roman" panose="02020603050405020304" pitchFamily="18" charset="0"/>
              </a:rPr>
              <a:t>Sensors provide key information required in precision agriculture: pH and soil nutrient levels. Sensor electrodes work by detecting specific ions in the soil. Currently, sensors mounted to specially designed “sleds” help gather, process, and map soil chemical data.</a:t>
            </a:r>
          </a:p>
        </p:txBody>
      </p:sp>
      <p:pic>
        <p:nvPicPr>
          <p:cNvPr id="4" name="Picture 3"/>
          <p:cNvPicPr>
            <a:picLocks noChangeAspect="1"/>
          </p:cNvPicPr>
          <p:nvPr/>
        </p:nvPicPr>
        <p:blipFill>
          <a:blip r:embed="rId2"/>
          <a:stretch>
            <a:fillRect/>
          </a:stretch>
        </p:blipFill>
        <p:spPr>
          <a:xfrm>
            <a:off x="5980067" y="1636258"/>
            <a:ext cx="5854882" cy="3350422"/>
          </a:xfrm>
          <a:prstGeom prst="rect">
            <a:avLst/>
          </a:prstGeom>
        </p:spPr>
      </p:pic>
      <p:sp>
        <p:nvSpPr>
          <p:cNvPr id="5" name="Rectangle 4"/>
          <p:cNvSpPr/>
          <p:nvPr/>
        </p:nvSpPr>
        <p:spPr>
          <a:xfrm>
            <a:off x="6096000" y="4986680"/>
            <a:ext cx="6096000" cy="1107996"/>
          </a:xfrm>
          <a:prstGeom prst="rect">
            <a:avLst/>
          </a:prstGeom>
        </p:spPr>
        <p:txBody>
          <a:bodyPr>
            <a:spAutoFit/>
          </a:bodyPr>
          <a:lstStyle/>
          <a:p>
            <a:endParaRPr lang="en-US" dirty="0"/>
          </a:p>
          <a:p>
            <a:r>
              <a:rPr lang="en-US" sz="2400" dirty="0">
                <a:solidFill>
                  <a:schemeClr val="bg1"/>
                </a:solidFill>
                <a:latin typeface="Times New Roman" panose="02020603050405020304" pitchFamily="18" charset="0"/>
                <a:cs typeface="Times New Roman" panose="02020603050405020304" pitchFamily="18" charset="0"/>
              </a:rPr>
              <a:t>List of Agriculture Sensors</a:t>
            </a:r>
            <a:r>
              <a:rPr lang="en-US" sz="2400" dirty="0" smtClean="0">
                <a:solidFill>
                  <a:schemeClr val="bg1"/>
                </a:solidFill>
                <a:latin typeface="Times New Roman" panose="02020603050405020304" pitchFamily="18" charset="0"/>
                <a:cs typeface="Times New Roman" panose="02020603050405020304" pitchFamily="18" charset="0"/>
              </a:rPr>
              <a:t>, Advantages </a:t>
            </a:r>
            <a:r>
              <a:rPr lang="en-US" sz="2400" dirty="0">
                <a:solidFill>
                  <a:schemeClr val="bg1"/>
                </a:solidFill>
                <a:latin typeface="Times New Roman" panose="02020603050405020304" pitchFamily="18" charset="0"/>
                <a:cs typeface="Times New Roman" panose="02020603050405020304" pitchFamily="18" charset="0"/>
              </a:rPr>
              <a:t>of Agriculture Sensors</a:t>
            </a:r>
          </a:p>
        </p:txBody>
      </p:sp>
    </p:spTree>
    <p:extLst>
      <p:ext uri="{BB962C8B-B14F-4D97-AF65-F5344CB8AC3E}">
        <p14:creationId xmlns:p14="http://schemas.microsoft.com/office/powerpoint/2010/main" val="408842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Can be effectively used in crop planning and its management</a:t>
            </a:r>
            <a:r>
              <a:rPr lang="en-US" dirty="0"/>
              <a:t>. </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algn="just"/>
            <a:r>
              <a:rPr lang="en-US" sz="2800" dirty="0" smtClean="0">
                <a:solidFill>
                  <a:schemeClr val="bg1"/>
                </a:solidFill>
                <a:latin typeface="Times New Roman" panose="02020603050405020304" pitchFamily="18" charset="0"/>
                <a:cs typeface="Times New Roman" panose="02020603050405020304" pitchFamily="18" charset="0"/>
              </a:rPr>
              <a:t>A </a:t>
            </a:r>
            <a:r>
              <a:rPr lang="en-US" sz="2800" dirty="0">
                <a:solidFill>
                  <a:schemeClr val="bg1"/>
                </a:solidFill>
                <a:latin typeface="Times New Roman" panose="02020603050405020304" pitchFamily="18" charset="0"/>
                <a:cs typeface="Times New Roman" panose="02020603050405020304" pitchFamily="18" charset="0"/>
              </a:rPr>
              <a:t>comprehensive weather based farm advisory is an interpretation of how the weather parameters, in future and present will affect crops, livestock and farm operations and, suggests actions to be taken. </a:t>
            </a:r>
          </a:p>
          <a:p>
            <a:pPr algn="just"/>
            <a:r>
              <a:rPr lang="en-US" sz="2800" dirty="0">
                <a:solidFill>
                  <a:schemeClr val="bg1"/>
                </a:solidFill>
                <a:latin typeface="Times New Roman" panose="02020603050405020304" pitchFamily="18" charset="0"/>
                <a:cs typeface="Times New Roman" panose="02020603050405020304" pitchFamily="18" charset="0"/>
              </a:rPr>
              <a:t>The Advisory Services will be more effective if they are given in simple and local language that farmers can understand it. </a:t>
            </a:r>
          </a:p>
          <a:p>
            <a:pPr algn="just"/>
            <a:r>
              <a:rPr lang="en-US" sz="2800" dirty="0">
                <a:solidFill>
                  <a:schemeClr val="bg1"/>
                </a:solidFill>
                <a:latin typeface="Times New Roman" panose="02020603050405020304" pitchFamily="18" charset="0"/>
                <a:cs typeface="Times New Roman" panose="02020603050405020304" pitchFamily="18" charset="0"/>
              </a:rPr>
              <a:t>In order to make the Agro-Met Advisory Services more successful and continuous process, it is to be supported with: </a:t>
            </a:r>
          </a:p>
          <a:p>
            <a:pPr algn="just"/>
            <a:r>
              <a:rPr lang="en-US" sz="2800" dirty="0">
                <a:solidFill>
                  <a:schemeClr val="bg1"/>
                </a:solidFill>
                <a:latin typeface="Times New Roman" panose="02020603050405020304" pitchFamily="18" charset="0"/>
                <a:cs typeface="Times New Roman" panose="02020603050405020304" pitchFamily="18" charset="0"/>
              </a:rPr>
              <a:t>agro meteorological database, </a:t>
            </a:r>
          </a:p>
          <a:p>
            <a:pPr algn="just"/>
            <a:r>
              <a:rPr lang="en-US" sz="2800" dirty="0">
                <a:solidFill>
                  <a:schemeClr val="bg1"/>
                </a:solidFill>
                <a:latin typeface="Times New Roman" panose="02020603050405020304" pitchFamily="18" charset="0"/>
                <a:cs typeface="Times New Roman" panose="02020603050405020304" pitchFamily="18" charset="0"/>
              </a:rPr>
              <a:t>crop conditions, </a:t>
            </a:r>
          </a:p>
          <a:p>
            <a:pPr algn="just"/>
            <a:r>
              <a:rPr lang="en-US" sz="2800" dirty="0">
                <a:solidFill>
                  <a:schemeClr val="bg1"/>
                </a:solidFill>
                <a:latin typeface="Times New Roman" panose="02020603050405020304" pitchFamily="18" charset="0"/>
                <a:cs typeface="Times New Roman" panose="02020603050405020304" pitchFamily="18" charset="0"/>
              </a:rPr>
              <a:t>real time weather, research results on crop-weather relationships, and </a:t>
            </a:r>
          </a:p>
          <a:p>
            <a:pPr algn="just"/>
            <a:r>
              <a:rPr lang="en-US" sz="2800" dirty="0">
                <a:solidFill>
                  <a:schemeClr val="bg1"/>
                </a:solidFill>
                <a:latin typeface="Times New Roman" panose="02020603050405020304" pitchFamily="18" charset="0"/>
                <a:cs typeface="Times New Roman" panose="02020603050405020304" pitchFamily="18" charset="0"/>
              </a:rPr>
              <a:t>skilled manpower in multi- disciplinary resources and users interface. </a:t>
            </a:r>
          </a:p>
          <a:p>
            <a:pPr algn="just"/>
            <a:r>
              <a:rPr lang="en-US" sz="2800" dirty="0">
                <a:solidFill>
                  <a:schemeClr val="bg1"/>
                </a:solidFill>
                <a:latin typeface="Times New Roman" panose="02020603050405020304" pitchFamily="18" charset="0"/>
                <a:cs typeface="Times New Roman" panose="02020603050405020304" pitchFamily="18" charset="0"/>
              </a:rPr>
              <a:t>Weather forecasts are of four types, viz., now casting (4 to 5hrs), short range forecast (valid for 48 hours), medium range (valid for 5 days to a week) and long-range or seasonal forecast (valid for month to season).</a:t>
            </a:r>
          </a:p>
          <a:p>
            <a:endParaRPr lang="en-US" dirty="0"/>
          </a:p>
        </p:txBody>
      </p:sp>
    </p:spTree>
    <p:extLst>
      <p:ext uri="{BB962C8B-B14F-4D97-AF65-F5344CB8AC3E}">
        <p14:creationId xmlns:p14="http://schemas.microsoft.com/office/powerpoint/2010/main" val="264986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379" y="413529"/>
            <a:ext cx="9404723" cy="1400530"/>
          </a:xfrm>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Training should be organized on:</a:t>
            </a:r>
            <a:br>
              <a:rPr lang="en-US" sz="3200" b="1" u="sng" dirty="0">
                <a:solidFill>
                  <a:schemeClr val="bg1"/>
                </a:solidFill>
                <a:latin typeface="Times New Roman" panose="02020603050405020304" pitchFamily="18" charset="0"/>
                <a:cs typeface="Times New Roman" panose="02020603050405020304" pitchFamily="18" charset="0"/>
              </a:rPr>
            </a:b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20877" y="1595718"/>
            <a:ext cx="8946541" cy="4195481"/>
          </a:xfrm>
        </p:spPr>
        <p:txBody>
          <a:bodyPr>
            <a:normAutofit fontScale="85000" lnSpcReduction="10000"/>
          </a:bodyPr>
          <a:lstStyle/>
          <a:p>
            <a:endParaRPr lang="en-US" dirty="0"/>
          </a:p>
          <a:p>
            <a:r>
              <a:rPr lang="en-US" sz="2400" dirty="0">
                <a:solidFill>
                  <a:schemeClr val="bg1"/>
                </a:solidFill>
                <a:latin typeface="Times New Roman" panose="02020603050405020304" pitchFamily="18" charset="0"/>
                <a:cs typeface="Times New Roman" panose="02020603050405020304" pitchFamily="18" charset="0"/>
              </a:rPr>
              <a:t>Climatologically Analyses particularly of rainfall and temperature </a:t>
            </a:r>
          </a:p>
          <a:p>
            <a:r>
              <a:rPr lang="en-US" sz="2400" dirty="0">
                <a:solidFill>
                  <a:schemeClr val="bg1"/>
                </a:solidFill>
                <a:latin typeface="Times New Roman" panose="02020603050405020304" pitchFamily="18" charset="0"/>
                <a:cs typeface="Times New Roman" panose="02020603050405020304" pitchFamily="18" charset="0"/>
              </a:rPr>
              <a:t>Weather forecasting and services specific to agriculture </a:t>
            </a:r>
          </a:p>
          <a:p>
            <a:r>
              <a:rPr lang="en-US" sz="2400" dirty="0">
                <a:solidFill>
                  <a:schemeClr val="bg1"/>
                </a:solidFill>
                <a:latin typeface="Times New Roman" panose="02020603050405020304" pitchFamily="18" charset="0"/>
                <a:cs typeface="Times New Roman" panose="02020603050405020304" pitchFamily="18" charset="0"/>
              </a:rPr>
              <a:t>Micro-meteorology </a:t>
            </a:r>
          </a:p>
          <a:p>
            <a:r>
              <a:rPr lang="en-US" sz="2400" dirty="0">
                <a:solidFill>
                  <a:schemeClr val="bg1"/>
                </a:solidFill>
                <a:latin typeface="Times New Roman" panose="02020603050405020304" pitchFamily="18" charset="0"/>
                <a:cs typeface="Times New Roman" panose="02020603050405020304" pitchFamily="18" charset="0"/>
              </a:rPr>
              <a:t>Crop water use and irrigation management </a:t>
            </a:r>
          </a:p>
          <a:p>
            <a:r>
              <a:rPr lang="en-US" sz="2400" dirty="0">
                <a:solidFill>
                  <a:schemeClr val="bg1"/>
                </a:solidFill>
                <a:latin typeface="Times New Roman" panose="02020603050405020304" pitchFamily="18" charset="0"/>
                <a:cs typeface="Times New Roman" panose="02020603050405020304" pitchFamily="18" charset="0"/>
              </a:rPr>
              <a:t>Crop simulation modelling </a:t>
            </a:r>
          </a:p>
          <a:p>
            <a:r>
              <a:rPr lang="en-US" sz="2400" dirty="0">
                <a:solidFill>
                  <a:schemeClr val="bg1"/>
                </a:solidFill>
                <a:latin typeface="Times New Roman" panose="02020603050405020304" pitchFamily="18" charset="0"/>
                <a:cs typeface="Times New Roman" panose="02020603050405020304" pitchFamily="18" charset="0"/>
              </a:rPr>
              <a:t>Role of Meteorology in Crop protection, including pests and diseases modelling </a:t>
            </a:r>
          </a:p>
          <a:p>
            <a:r>
              <a:rPr lang="en-US" sz="2400" dirty="0">
                <a:solidFill>
                  <a:schemeClr val="bg1"/>
                </a:solidFill>
                <a:latin typeface="Times New Roman" panose="02020603050405020304" pitchFamily="18" charset="0"/>
                <a:cs typeface="Times New Roman" panose="02020603050405020304" pitchFamily="18" charset="0"/>
              </a:rPr>
              <a:t>Weather, Climate and Livestock, poultry and fish production </a:t>
            </a:r>
          </a:p>
          <a:p>
            <a:r>
              <a:rPr lang="en-US" sz="2400" dirty="0">
                <a:solidFill>
                  <a:schemeClr val="bg1"/>
                </a:solidFill>
                <a:latin typeface="Times New Roman" panose="02020603050405020304" pitchFamily="18" charset="0"/>
                <a:cs typeface="Times New Roman" panose="02020603050405020304" pitchFamily="18" charset="0"/>
              </a:rPr>
              <a:t>Climate Change and Agriculture </a:t>
            </a:r>
          </a:p>
          <a:p>
            <a:r>
              <a:rPr lang="en-US" sz="2400" dirty="0">
                <a:solidFill>
                  <a:schemeClr val="bg1"/>
                </a:solidFill>
                <a:latin typeface="Times New Roman" panose="02020603050405020304" pitchFamily="18" charset="0"/>
                <a:cs typeface="Times New Roman" panose="02020603050405020304" pitchFamily="18" charset="0"/>
              </a:rPr>
              <a:t>Geographic Information Systems and Remote Sensing in A</a:t>
            </a:r>
            <a:r>
              <a:rPr lang="en-US" dirty="0">
                <a:solidFill>
                  <a:schemeClr val="bg1"/>
                </a:solidFill>
              </a:rPr>
              <a:t>gro meteorology.</a:t>
            </a:r>
          </a:p>
          <a:p>
            <a:endParaRPr lang="en-US" dirty="0"/>
          </a:p>
          <a:p>
            <a:endParaRPr lang="en-US" dirty="0"/>
          </a:p>
        </p:txBody>
      </p:sp>
    </p:spTree>
    <p:extLst>
      <p:ext uri="{BB962C8B-B14F-4D97-AF65-F5344CB8AC3E}">
        <p14:creationId xmlns:p14="http://schemas.microsoft.com/office/powerpoint/2010/main" val="766748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99701" y="2941192"/>
            <a:ext cx="8946541" cy="1160545"/>
          </a:xfrm>
        </p:spPr>
        <p:txBody>
          <a:bodyPr>
            <a:normAutofit/>
          </a:bodyPr>
          <a:lstStyle/>
          <a:p>
            <a:pPr marL="0" indent="0" algn="ctr">
              <a:buNone/>
            </a:pPr>
            <a:r>
              <a:rPr lang="en-US" sz="6000" b="1" dirty="0" smtClean="0">
                <a:latin typeface="Times New Roman" panose="02020603050405020304" pitchFamily="18" charset="0"/>
                <a:cs typeface="Times New Roman" panose="02020603050405020304" pitchFamily="18" charset="0"/>
              </a:rPr>
              <a:t>THANK YOU</a:t>
            </a:r>
            <a:endParaRPr 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19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3961" y="1920240"/>
            <a:ext cx="8825658" cy="4764319"/>
          </a:xfrm>
        </p:spPr>
        <p:txBody>
          <a:bodyPr>
            <a:normAutofit fontScale="90000"/>
          </a:bodyPr>
          <a:lstStyle/>
          <a:p>
            <a:pPr>
              <a:lnSpc>
                <a:spcPct val="150000"/>
              </a:lnSpc>
            </a:pPr>
            <a:r>
              <a:rPr lang="en-US" sz="2400" dirty="0" smtClean="0">
                <a:solidFill>
                  <a:schemeClr val="bg1"/>
                </a:solidFill>
                <a:latin typeface="Times New Roman" panose="02020603050405020304" pitchFamily="18" charset="0"/>
                <a:cs typeface="Times New Roman" panose="02020603050405020304" pitchFamily="18" charset="0"/>
              </a:rPr>
              <a:t/>
            </a:r>
            <a:br>
              <a:rPr lang="en-US" sz="2400" dirty="0" smtClean="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smtClean="0">
                <a:solidFill>
                  <a:schemeClr val="bg1"/>
                </a:solidFill>
                <a:latin typeface="Times New Roman" panose="02020603050405020304" pitchFamily="18" charset="0"/>
                <a:cs typeface="Times New Roman" panose="02020603050405020304" pitchFamily="18" charset="0"/>
              </a:rPr>
              <a:t/>
            </a:r>
            <a:br>
              <a:rPr lang="en-US" sz="2400" dirty="0" smtClean="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smtClean="0">
                <a:solidFill>
                  <a:schemeClr val="bg1"/>
                </a:solidFill>
                <a:latin typeface="Times New Roman" panose="02020603050405020304" pitchFamily="18" charset="0"/>
                <a:cs typeface="Times New Roman" panose="02020603050405020304" pitchFamily="18" charset="0"/>
              </a:rPr>
              <a:t>Agriculture </a:t>
            </a:r>
            <a:r>
              <a:rPr lang="en-US" sz="2400" dirty="0" smtClean="0">
                <a:solidFill>
                  <a:schemeClr val="bg1"/>
                </a:solidFill>
                <a:latin typeface="Times New Roman" panose="02020603050405020304" pitchFamily="18" charset="0"/>
                <a:cs typeface="Times New Roman" panose="02020603050405020304" pitchFamily="18" charset="0"/>
              </a:rPr>
              <a:t>plays a vital role in India's economy. 54.6% of the total workforce is engaged in agricultural and allied sector </a:t>
            </a:r>
            <a:r>
              <a:rPr lang="en-US" sz="2400" dirty="0" smtClean="0">
                <a:solidFill>
                  <a:schemeClr val="bg1"/>
                </a:solidFill>
                <a:latin typeface="Times New Roman" panose="02020603050405020304" pitchFamily="18" charset="0"/>
                <a:cs typeface="Times New Roman" panose="02020603050405020304" pitchFamily="18" charset="0"/>
              </a:rPr>
              <a:t>activates </a:t>
            </a:r>
            <a:r>
              <a:rPr lang="en-US" sz="2400" dirty="0" smtClean="0">
                <a:solidFill>
                  <a:schemeClr val="bg1"/>
                </a:solidFill>
                <a:latin typeface="Times New Roman" panose="02020603050405020304" pitchFamily="18" charset="0"/>
                <a:cs typeface="Times New Roman" panose="02020603050405020304" pitchFamily="18" charset="0"/>
              </a:rPr>
              <a:t>(Census 2011) and accounts for 17.8% of the country's Gross Value Added (GVA) for the year 2019-20 (at </a:t>
            </a:r>
            <a:r>
              <a:rPr lang="en-US" sz="2400" dirty="0" smtClean="0">
                <a:solidFill>
                  <a:schemeClr val="bg1"/>
                </a:solidFill>
                <a:latin typeface="Times New Roman" panose="02020603050405020304" pitchFamily="18" charset="0"/>
                <a:cs typeface="Times New Roman" panose="02020603050405020304" pitchFamily="18" charset="0"/>
              </a:rPr>
              <a:t>current prices</a:t>
            </a:r>
            <a:r>
              <a:rPr lang="en-US" sz="2400" dirty="0">
                <a:solidFill>
                  <a:schemeClr val="bg1"/>
                </a:solidFill>
                <a:latin typeface="Times New Roman" panose="02020603050405020304" pitchFamily="18" charset="0"/>
                <a:cs typeface="Times New Roman" panose="02020603050405020304" pitchFamily="18" charset="0"/>
              </a:rPr>
              <a:t>).</a:t>
            </a:r>
            <a:br>
              <a:rPr lang="en-US" sz="2400" dirty="0">
                <a:solidFill>
                  <a:schemeClr val="bg1"/>
                </a:solidFill>
                <a:latin typeface="Times New Roman" panose="02020603050405020304" pitchFamily="18" charset="0"/>
                <a:cs typeface="Times New Roman" panose="02020603050405020304" pitchFamily="18" charset="0"/>
              </a:rPr>
            </a:br>
            <a:r>
              <a:rPr lang="en-US" sz="2400" dirty="0" smtClean="0">
                <a:solidFill>
                  <a:schemeClr val="bg1"/>
                </a:solidFill>
                <a:latin typeface="Times New Roman" panose="02020603050405020304" pitchFamily="18" charset="0"/>
                <a:cs typeface="Times New Roman" panose="02020603050405020304" pitchFamily="18" charset="0"/>
              </a:rPr>
              <a:t/>
            </a:r>
            <a:br>
              <a:rPr lang="en-US" sz="2400" dirty="0" smtClean="0">
                <a:solidFill>
                  <a:schemeClr val="bg1"/>
                </a:solidFill>
                <a:latin typeface="Times New Roman" panose="02020603050405020304" pitchFamily="18" charset="0"/>
                <a:cs typeface="Times New Roman" panose="02020603050405020304" pitchFamily="18" charset="0"/>
              </a:rPr>
            </a:br>
            <a:r>
              <a:rPr lang="en-US" sz="2400" dirty="0" smtClean="0">
                <a:solidFill>
                  <a:schemeClr val="bg1"/>
                </a:solidFill>
                <a:latin typeface="Times New Roman" panose="02020603050405020304" pitchFamily="18" charset="0"/>
                <a:cs typeface="Times New Roman" panose="02020603050405020304" pitchFamily="18" charset="0"/>
              </a:rPr>
              <a:t>India </a:t>
            </a:r>
            <a:r>
              <a:rPr lang="en-US" sz="2400" dirty="0">
                <a:solidFill>
                  <a:schemeClr val="bg1"/>
                </a:solidFill>
                <a:latin typeface="Times New Roman" panose="02020603050405020304" pitchFamily="18" charset="0"/>
                <a:cs typeface="Times New Roman" panose="02020603050405020304" pitchFamily="18" charset="0"/>
              </a:rPr>
              <a:t>is the second largest producer of wheat and rice, the world's major food staples. India is currently the world's second largest producer of several dry fruits, agriculture-based textile raw materials, roots and tuber crops, pulses, farmed fish, eggs, coconut, sugarcane and numerous vegetables</a:t>
            </a: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63961" y="545014"/>
            <a:ext cx="8825658" cy="861420"/>
          </a:xfrm>
        </p:spPr>
        <p:txBody>
          <a:bodyPr>
            <a:normAutofit/>
          </a:bodyPr>
          <a:lstStyle/>
          <a:p>
            <a:pPr algn="ctr"/>
            <a:r>
              <a:rPr lang="en-US" sz="3200" b="1" u="sng" dirty="0" smtClean="0">
                <a:solidFill>
                  <a:schemeClr val="bg1"/>
                </a:solidFill>
                <a:latin typeface="Times New Roman" panose="02020603050405020304" pitchFamily="18" charset="0"/>
                <a:cs typeface="Times New Roman" panose="02020603050405020304" pitchFamily="18" charset="0"/>
              </a:rPr>
              <a:t>INTRODUCTION</a:t>
            </a:r>
            <a:endParaRPr lang="en-US" sz="32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557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575" y="730886"/>
            <a:ext cx="9020402" cy="1097915"/>
          </a:xfrm>
        </p:spPr>
        <p:txBody>
          <a:bodyPr>
            <a:normAutofit/>
          </a:bodyPr>
          <a:lstStyle/>
          <a:p>
            <a:pPr algn="ctr"/>
            <a:r>
              <a:rPr lang="en-US" sz="3200" b="1" u="sng"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USES OF PESTICIDES</a:t>
            </a:r>
            <a:endParaRPr lang="en-US" sz="3200" b="1"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159269" y="1376345"/>
            <a:ext cx="5665507" cy="2973586"/>
          </a:xfrm>
        </p:spPr>
        <p:txBody>
          <a:bodyPr>
            <a:noAutofit/>
          </a:bodyPr>
          <a:lstStyle/>
          <a:p>
            <a:pPr algn="just">
              <a:lnSpc>
                <a:spcPct val="160000"/>
              </a:lnSpc>
            </a:pPr>
            <a:r>
              <a:rPr lang="en-US" sz="2400" dirty="0">
                <a:solidFill>
                  <a:schemeClr val="bg1"/>
                </a:solidFill>
                <a:latin typeface="Times New Roman" panose="02020603050405020304" pitchFamily="18" charset="0"/>
                <a:cs typeface="Times New Roman" panose="02020603050405020304" pitchFamily="18" charset="0"/>
              </a:rPr>
              <a:t>Pesticides are used to control various pests and disease carriers, such as mosquitoes, ticks, rats and mice. Pesticides are used in agriculture to control weeds, insect infestation and diseases. There are many different types of pesticides; each is meant to be effective against specific </a:t>
            </a:r>
            <a:r>
              <a:rPr lang="en-US" sz="2400" dirty="0" smtClean="0">
                <a:solidFill>
                  <a:schemeClr val="bg1"/>
                </a:solidFill>
                <a:latin typeface="Times New Roman" panose="02020603050405020304" pitchFamily="18" charset="0"/>
                <a:cs typeface="Times New Roman" panose="02020603050405020304" pitchFamily="18" charset="0"/>
              </a:rPr>
              <a:t>pests.</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550385" y="1652293"/>
            <a:ext cx="4682134" cy="3657917"/>
          </a:xfrm>
          <a:prstGeom prst="rect">
            <a:avLst/>
          </a:prstGeom>
        </p:spPr>
      </p:pic>
    </p:spTree>
    <p:extLst>
      <p:ext uri="{BB962C8B-B14F-4D97-AF65-F5344CB8AC3E}">
        <p14:creationId xmlns:p14="http://schemas.microsoft.com/office/powerpoint/2010/main" val="2350952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smtClean="0">
                <a:solidFill>
                  <a:schemeClr val="bg1"/>
                </a:solidFill>
                <a:latin typeface="Times New Roman" panose="02020603050405020304" pitchFamily="18" charset="0"/>
                <a:cs typeface="Times New Roman" panose="02020603050405020304" pitchFamily="18" charset="0"/>
              </a:rPr>
              <a:t>What pesticides are used in agriculture?</a:t>
            </a: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4347754" cy="4351338"/>
          </a:xfrm>
        </p:spPr>
        <p:txBody>
          <a:bodyPr/>
          <a:lstStyle/>
          <a:p>
            <a:pPr>
              <a:lnSpc>
                <a:spcPct val="150000"/>
              </a:lnSpc>
            </a:pPr>
            <a:r>
              <a:rPr lang="en-US" dirty="0" smtClean="0">
                <a:solidFill>
                  <a:schemeClr val="bg1"/>
                </a:solidFill>
              </a:rPr>
              <a:t>Examples of pesticides are fungicides, herbicides, and insecticides. Examples of specific synthetic chemical pesticides are glyphosate, </a:t>
            </a:r>
            <a:r>
              <a:rPr lang="en-US" dirty="0" err="1" smtClean="0">
                <a:solidFill>
                  <a:schemeClr val="bg1"/>
                </a:solidFill>
              </a:rPr>
              <a:t>Acephate</a:t>
            </a:r>
            <a:r>
              <a:rPr lang="en-US" dirty="0" smtClean="0">
                <a:solidFill>
                  <a:schemeClr val="bg1"/>
                </a:solidFill>
              </a:rPr>
              <a:t>, </a:t>
            </a:r>
            <a:r>
              <a:rPr lang="en-US" dirty="0" err="1" smtClean="0">
                <a:solidFill>
                  <a:schemeClr val="bg1"/>
                </a:solidFill>
              </a:rPr>
              <a:t>Deet</a:t>
            </a:r>
            <a:r>
              <a:rPr lang="en-US" dirty="0" smtClean="0">
                <a:solidFill>
                  <a:schemeClr val="bg1"/>
                </a:solidFill>
              </a:rPr>
              <a:t>, </a:t>
            </a:r>
            <a:r>
              <a:rPr lang="en-US" dirty="0" err="1" smtClean="0">
                <a:solidFill>
                  <a:schemeClr val="bg1"/>
                </a:solidFill>
              </a:rPr>
              <a:t>Propoxur</a:t>
            </a:r>
            <a:r>
              <a:rPr lang="en-US" dirty="0" smtClean="0">
                <a:solidFill>
                  <a:schemeClr val="bg1"/>
                </a:solidFill>
              </a:rPr>
              <a:t>, </a:t>
            </a:r>
            <a:r>
              <a:rPr lang="en-US" dirty="0" err="1" smtClean="0">
                <a:solidFill>
                  <a:schemeClr val="bg1"/>
                </a:solidFill>
              </a:rPr>
              <a:t>Metaldehyde</a:t>
            </a:r>
            <a:r>
              <a:rPr lang="en-US" dirty="0" smtClean="0">
                <a:solidFill>
                  <a:schemeClr val="bg1"/>
                </a:solidFill>
              </a:rPr>
              <a:t>, Boric Acid, </a:t>
            </a:r>
            <a:r>
              <a:rPr lang="en-US" dirty="0" err="1" smtClean="0">
                <a:solidFill>
                  <a:schemeClr val="bg1"/>
                </a:solidFill>
              </a:rPr>
              <a:t>Diazinon</a:t>
            </a:r>
            <a:r>
              <a:rPr lang="en-US" dirty="0" smtClean="0">
                <a:solidFill>
                  <a:schemeClr val="bg1"/>
                </a:solidFill>
              </a:rPr>
              <a:t>, </a:t>
            </a:r>
            <a:r>
              <a:rPr lang="en-US" dirty="0" err="1" smtClean="0">
                <a:solidFill>
                  <a:schemeClr val="bg1"/>
                </a:solidFill>
              </a:rPr>
              <a:t>Dursban</a:t>
            </a:r>
            <a:r>
              <a:rPr lang="en-US" dirty="0" smtClean="0">
                <a:solidFill>
                  <a:schemeClr val="bg1"/>
                </a:solidFill>
              </a:rPr>
              <a:t>, DDT, Malathion, etc.</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5715943" y="1690688"/>
            <a:ext cx="5765764" cy="4353740"/>
          </a:xfrm>
          <a:prstGeom prst="rect">
            <a:avLst/>
          </a:prstGeom>
        </p:spPr>
      </p:pic>
    </p:spTree>
    <p:extLst>
      <p:ext uri="{BB962C8B-B14F-4D97-AF65-F5344CB8AC3E}">
        <p14:creationId xmlns:p14="http://schemas.microsoft.com/office/powerpoint/2010/main" val="1488188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chemeClr val="bg1"/>
                </a:solidFill>
                <a:latin typeface="Times New Roman" panose="02020603050405020304" pitchFamily="18" charset="0"/>
                <a:cs typeface="Times New Roman" panose="02020603050405020304" pitchFamily="18" charset="0"/>
              </a:rPr>
              <a:t>What are the commonly used chemical pesticides and fertilizers?</a:t>
            </a:r>
            <a:br>
              <a:rPr lang="en-US" sz="3200" b="1" dirty="0">
                <a:solidFill>
                  <a:schemeClr val="bg1"/>
                </a:solidFill>
                <a:latin typeface="Times New Roman" panose="02020603050405020304" pitchFamily="18" charset="0"/>
                <a:cs typeface="Times New Roman" panose="02020603050405020304" pitchFamily="18" charset="0"/>
              </a:rPr>
            </a:b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400" dirty="0" smtClean="0">
                <a:solidFill>
                  <a:schemeClr val="bg1"/>
                </a:solidFill>
                <a:latin typeface="Times New Roman" panose="02020603050405020304" pitchFamily="18" charset="0"/>
                <a:cs typeface="Times New Roman" panose="02020603050405020304" pitchFamily="18" charset="0"/>
              </a:rPr>
              <a:t>The </a:t>
            </a:r>
            <a:r>
              <a:rPr lang="en-US" sz="2400" dirty="0">
                <a:solidFill>
                  <a:schemeClr val="bg1"/>
                </a:solidFill>
                <a:latin typeface="Times New Roman" panose="02020603050405020304" pitchFamily="18" charset="0"/>
                <a:cs typeface="Times New Roman" panose="02020603050405020304" pitchFamily="18" charset="0"/>
              </a:rPr>
              <a:t>result for Commonly used chemical pesticides and fertilizers and their impact on human health and environment</a:t>
            </a:r>
          </a:p>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Examples of specific synthetic chemical pesticides are glyphosate, </a:t>
            </a:r>
            <a:r>
              <a:rPr lang="en-US" sz="2400" dirty="0" err="1">
                <a:solidFill>
                  <a:schemeClr val="bg1"/>
                </a:solidFill>
                <a:latin typeface="Times New Roman" panose="02020603050405020304" pitchFamily="18" charset="0"/>
                <a:cs typeface="Times New Roman" panose="02020603050405020304" pitchFamily="18" charset="0"/>
              </a:rPr>
              <a:t>Acephate</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Deet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Propoxur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Metaldehyde</a:t>
            </a:r>
            <a:r>
              <a:rPr lang="en-US" sz="2400" dirty="0">
                <a:solidFill>
                  <a:schemeClr val="bg1"/>
                </a:solidFill>
                <a:latin typeface="Times New Roman" panose="02020603050405020304" pitchFamily="18" charset="0"/>
                <a:cs typeface="Times New Roman" panose="02020603050405020304" pitchFamily="18" charset="0"/>
              </a:rPr>
              <a:t>, Boric Acid, </a:t>
            </a:r>
            <a:r>
              <a:rPr lang="en-US" sz="2400" dirty="0" err="1">
                <a:solidFill>
                  <a:schemeClr val="bg1"/>
                </a:solidFill>
                <a:latin typeface="Times New Roman" panose="02020603050405020304" pitchFamily="18" charset="0"/>
                <a:cs typeface="Times New Roman" panose="02020603050405020304" pitchFamily="18" charset="0"/>
              </a:rPr>
              <a:t>Diazinon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Dursban</a:t>
            </a:r>
            <a:r>
              <a:rPr lang="en-US" sz="2400" dirty="0">
                <a:solidFill>
                  <a:schemeClr val="bg1"/>
                </a:solidFill>
                <a:latin typeface="Times New Roman" panose="02020603050405020304" pitchFamily="18" charset="0"/>
                <a:cs typeface="Times New Roman" panose="02020603050405020304" pitchFamily="18" charset="0"/>
              </a:rPr>
              <a:t>, DDT, Malathion, etc.</a:t>
            </a:r>
          </a:p>
        </p:txBody>
      </p:sp>
    </p:spTree>
    <p:extLst>
      <p:ext uri="{BB962C8B-B14F-4D97-AF65-F5344CB8AC3E}">
        <p14:creationId xmlns:p14="http://schemas.microsoft.com/office/powerpoint/2010/main" val="1786163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smtClean="0">
                <a:solidFill>
                  <a:schemeClr val="bg1"/>
                </a:solidFill>
                <a:latin typeface="Times New Roman" panose="02020603050405020304" pitchFamily="18" charset="0"/>
                <a:cs typeface="Times New Roman" panose="02020603050405020304" pitchFamily="18" charset="0"/>
              </a:rPr>
              <a:t>What are the harmful effects of pesticides and fertilizers?</a:t>
            </a: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a:lnSpc>
                <a:spcPct val="150000"/>
              </a:lnSpc>
            </a:pPr>
            <a:r>
              <a:rPr lang="en-US" sz="2400" dirty="0" smtClean="0">
                <a:solidFill>
                  <a:schemeClr val="bg1"/>
                </a:solidFill>
                <a:latin typeface="Times New Roman" panose="02020603050405020304" pitchFamily="18" charset="0"/>
                <a:cs typeface="Times New Roman" panose="02020603050405020304" pitchFamily="18" charset="0"/>
              </a:rPr>
              <a:t>After countless studies, pesticides have been linked to cancer, Alzheimer's Disease, ADHD, and even birth defects. Pesticides also have the potential to harm the nervous system, the reproductive system, and the endocrine </a:t>
            </a:r>
            <a:r>
              <a:rPr lang="en-US" sz="2400" dirty="0" smtClean="0">
                <a:solidFill>
                  <a:schemeClr val="bg1"/>
                </a:solidFill>
                <a:latin typeface="Times New Roman" panose="02020603050405020304" pitchFamily="18" charset="0"/>
                <a:cs typeface="Times New Roman" panose="02020603050405020304" pitchFamily="18" charset="0"/>
              </a:rPr>
              <a:t>system</a:t>
            </a:r>
          </a:p>
          <a:p>
            <a:pPr>
              <a:lnSpc>
                <a:spcPct val="150000"/>
              </a:lnSpc>
            </a:pPr>
            <a:r>
              <a:rPr lang="en-US" sz="2400" dirty="0">
                <a:solidFill>
                  <a:schemeClr val="bg1"/>
                </a:solidFill>
                <a:latin typeface="Times New Roman" panose="02020603050405020304" pitchFamily="18" charset="0"/>
                <a:cs typeface="Times New Roman" panose="02020603050405020304" pitchFamily="18" charset="0"/>
              </a:rPr>
              <a:t>Adverse impacts of fertilizers are mainly caused by their excessive and inefficient use. This leads to nutrient losses to the environment and other adverse impacts, such as drinking water contamination and eutrophication of freshwater systems and coastal zones.</a:t>
            </a:r>
          </a:p>
          <a:p>
            <a:pPr>
              <a:lnSpc>
                <a:spcPct val="150000"/>
              </a:lnSpc>
            </a:pP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0038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042" y="922980"/>
            <a:ext cx="9404723" cy="1400530"/>
          </a:xfrm>
        </p:spPr>
        <p:txBody>
          <a:bodyPr/>
          <a:lstStyle/>
          <a:p>
            <a:pPr algn="ctr"/>
            <a:r>
              <a:rPr lang="en-US" sz="3200" b="1" dirty="0" smtClean="0">
                <a:solidFill>
                  <a:schemeClr val="bg1"/>
                </a:solidFill>
                <a:latin typeface="Times New Roman" panose="02020603050405020304" pitchFamily="18" charset="0"/>
                <a:cs typeface="Times New Roman" panose="02020603050405020304" pitchFamily="18" charset="0"/>
              </a:rPr>
              <a:t>What are the three main types of pesticides in use?</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64568" y="2209672"/>
            <a:ext cx="10405066" cy="2950156"/>
          </a:xfrm>
        </p:spPr>
        <p:txBody>
          <a:bodyPr>
            <a:normAutofit/>
          </a:bodyPr>
          <a:lstStyle/>
          <a:p>
            <a:pPr>
              <a:lnSpc>
                <a:spcPct val="150000"/>
              </a:lnSpc>
            </a:pPr>
            <a:r>
              <a:rPr lang="en-US" sz="2400" dirty="0" smtClean="0">
                <a:solidFill>
                  <a:schemeClr val="bg1"/>
                </a:solidFill>
                <a:latin typeface="Times New Roman" panose="02020603050405020304" pitchFamily="18" charset="0"/>
                <a:cs typeface="Times New Roman" panose="02020603050405020304" pitchFamily="18" charset="0"/>
              </a:rPr>
              <a:t>Includes insecticides, herbicides and fungicides. The health hazard to humans and animals is mild with herbicides and fungicides, while greater with insecticides.</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421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Why </a:t>
            </a:r>
            <a:r>
              <a:rPr lang="en-US" sz="3200" b="1" u="sng" dirty="0" err="1">
                <a:solidFill>
                  <a:schemeClr val="bg1"/>
                </a:solidFill>
                <a:latin typeface="Times New Roman" panose="02020603050405020304" pitchFamily="18" charset="0"/>
                <a:cs typeface="Times New Roman" panose="02020603050405020304" pitchFamily="18" charset="0"/>
              </a:rPr>
              <a:t>IoT</a:t>
            </a:r>
            <a:r>
              <a:rPr lang="en-US" sz="3200" b="1" u="sng" dirty="0">
                <a:solidFill>
                  <a:schemeClr val="bg1"/>
                </a:solidFill>
                <a:latin typeface="Times New Roman" panose="02020603050405020304" pitchFamily="18" charset="0"/>
                <a:cs typeface="Times New Roman" panose="02020603050405020304" pitchFamily="18" charset="0"/>
              </a:rPr>
              <a:t> is important in agriculture?</a:t>
            </a:r>
          </a:p>
        </p:txBody>
      </p:sp>
      <p:sp>
        <p:nvSpPr>
          <p:cNvPr id="3" name="Content Placeholder 2"/>
          <p:cNvSpPr>
            <a:spLocks noGrp="1"/>
          </p:cNvSpPr>
          <p:nvPr>
            <p:ph idx="1"/>
          </p:nvPr>
        </p:nvSpPr>
        <p:spPr>
          <a:xfrm>
            <a:off x="1104293" y="1543466"/>
            <a:ext cx="8946541" cy="4195481"/>
          </a:xfrm>
        </p:spPr>
        <p:txBody>
          <a:bodyPr>
            <a:normAutofit fontScale="85000" lnSpcReduction="10000"/>
          </a:bodyPr>
          <a:lstStyle/>
          <a:p>
            <a:pPr>
              <a:lnSpc>
                <a:spcPct val="150000"/>
              </a:lnSpc>
            </a:pPr>
            <a:r>
              <a:rPr lang="en-US" dirty="0" err="1">
                <a:solidFill>
                  <a:schemeClr val="bg1"/>
                </a:solidFill>
              </a:rPr>
              <a:t>IoT</a:t>
            </a:r>
            <a:r>
              <a:rPr lang="en-US" dirty="0">
                <a:solidFill>
                  <a:schemeClr val="bg1"/>
                </a:solidFill>
              </a:rPr>
              <a:t> based Smart Farming improves the entire Agriculture system by monitoring the field in real-time. With the help of sensors and interconnectivity, the Internet of Things in Agriculture has not only saved the time of the farmers but has also reduced the extravagant use of resources </a:t>
            </a:r>
            <a:r>
              <a:rPr lang="en-US" dirty="0" smtClean="0">
                <a:solidFill>
                  <a:schemeClr val="bg1"/>
                </a:solidFill>
              </a:rPr>
              <a:t>such </a:t>
            </a:r>
            <a:r>
              <a:rPr lang="en-US" dirty="0">
                <a:solidFill>
                  <a:schemeClr val="bg1"/>
                </a:solidFill>
              </a:rPr>
              <a:t>as Water and Electricity</a:t>
            </a:r>
            <a:r>
              <a:rPr lang="en-US" dirty="0" smtClean="0">
                <a:solidFill>
                  <a:schemeClr val="bg1"/>
                </a:solidFill>
              </a:rPr>
              <a:t>.</a:t>
            </a:r>
          </a:p>
          <a:p>
            <a:pPr marL="0" indent="0" algn="ctr">
              <a:buNone/>
            </a:pPr>
            <a:endParaRPr lang="en-US" sz="3200" b="1" dirty="0" smtClean="0">
              <a:solidFill>
                <a:schemeClr val="bg1"/>
              </a:solidFill>
              <a:latin typeface="Times New Roman" panose="02020603050405020304" pitchFamily="18" charset="0"/>
              <a:cs typeface="Times New Roman" panose="02020603050405020304" pitchFamily="18" charset="0"/>
            </a:endParaRPr>
          </a:p>
          <a:p>
            <a:pPr marL="0" indent="0" algn="ctr">
              <a:buNone/>
            </a:pPr>
            <a:r>
              <a:rPr lang="en-US" sz="3200" b="1" u="sng" dirty="0" smtClean="0">
                <a:solidFill>
                  <a:schemeClr val="bg1"/>
                </a:solidFill>
                <a:latin typeface="Times New Roman" panose="02020603050405020304" pitchFamily="18" charset="0"/>
                <a:cs typeface="Times New Roman" panose="02020603050405020304" pitchFamily="18" charset="0"/>
              </a:rPr>
              <a:t>Is </a:t>
            </a:r>
            <a:r>
              <a:rPr lang="en-US" sz="3200" b="1" u="sng" dirty="0" err="1">
                <a:solidFill>
                  <a:schemeClr val="bg1"/>
                </a:solidFill>
                <a:latin typeface="Times New Roman" panose="02020603050405020304" pitchFamily="18" charset="0"/>
                <a:cs typeface="Times New Roman" panose="02020603050405020304" pitchFamily="18" charset="0"/>
              </a:rPr>
              <a:t>IoT</a:t>
            </a:r>
            <a:r>
              <a:rPr lang="en-US" sz="3200" b="1" u="sng" dirty="0">
                <a:solidFill>
                  <a:schemeClr val="bg1"/>
                </a:solidFill>
                <a:latin typeface="Times New Roman" panose="02020603050405020304" pitchFamily="18" charset="0"/>
                <a:cs typeface="Times New Roman" panose="02020603050405020304" pitchFamily="18" charset="0"/>
              </a:rPr>
              <a:t> The future of agriculture</a:t>
            </a:r>
            <a:r>
              <a:rPr lang="en-US" sz="3200" b="1" u="sng" dirty="0" smtClean="0">
                <a:solidFill>
                  <a:schemeClr val="bg1"/>
                </a:solidFill>
                <a:latin typeface="Times New Roman" panose="02020603050405020304" pitchFamily="18" charset="0"/>
                <a:cs typeface="Times New Roman" panose="02020603050405020304" pitchFamily="18" charset="0"/>
              </a:rPr>
              <a:t>?</a:t>
            </a:r>
            <a:endParaRPr lang="en-US" sz="3200" b="1" u="sng" dirty="0">
              <a:solidFill>
                <a:schemeClr val="bg1"/>
              </a:solidFill>
              <a:latin typeface="Times New Roman" panose="02020603050405020304" pitchFamily="18" charset="0"/>
              <a:cs typeface="Times New Roman" panose="02020603050405020304" pitchFamily="18" charset="0"/>
            </a:endParaRPr>
          </a:p>
          <a:p>
            <a:pPr>
              <a:lnSpc>
                <a:spcPct val="160000"/>
              </a:lnSpc>
            </a:pPr>
            <a:r>
              <a:rPr lang="en-US" dirty="0">
                <a:solidFill>
                  <a:schemeClr val="bg1"/>
                </a:solidFill>
              </a:rPr>
              <a:t>The agriculture sector requires rapid technological transformation. This include </a:t>
            </a:r>
            <a:r>
              <a:rPr lang="en-US" dirty="0" err="1">
                <a:solidFill>
                  <a:schemeClr val="bg1"/>
                </a:solidFill>
              </a:rPr>
              <a:t>IoT</a:t>
            </a:r>
            <a:r>
              <a:rPr lang="en-US" dirty="0">
                <a:solidFill>
                  <a:schemeClr val="bg1"/>
                </a:solidFill>
              </a:rPr>
              <a:t> devices and systems, which helps farmers and producers find new efficiencies in land use, water use and crop management.</a:t>
            </a:r>
          </a:p>
          <a:p>
            <a:endParaRPr lang="en-US" dirty="0"/>
          </a:p>
        </p:txBody>
      </p:sp>
    </p:spTree>
    <p:extLst>
      <p:ext uri="{BB962C8B-B14F-4D97-AF65-F5344CB8AC3E}">
        <p14:creationId xmlns:p14="http://schemas.microsoft.com/office/powerpoint/2010/main" val="243424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871" y="504969"/>
            <a:ext cx="9404723" cy="1400530"/>
          </a:xfrm>
        </p:spPr>
        <p:txBody>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How </a:t>
            </a:r>
            <a:r>
              <a:rPr lang="en-US" sz="3200" b="1" u="sng" dirty="0" err="1">
                <a:solidFill>
                  <a:schemeClr val="bg1"/>
                </a:solidFill>
                <a:latin typeface="Times New Roman" panose="02020603050405020304" pitchFamily="18" charset="0"/>
                <a:cs typeface="Times New Roman" panose="02020603050405020304" pitchFamily="18" charset="0"/>
              </a:rPr>
              <a:t>IoT</a:t>
            </a:r>
            <a:r>
              <a:rPr lang="en-US" sz="3200" b="1" u="sng" dirty="0">
                <a:solidFill>
                  <a:schemeClr val="bg1"/>
                </a:solidFill>
                <a:latin typeface="Times New Roman" panose="02020603050405020304" pitchFamily="18" charset="0"/>
                <a:cs typeface="Times New Roman" panose="02020603050405020304" pitchFamily="18" charset="0"/>
              </a:rPr>
              <a:t> impacts agriculture?</a:t>
            </a:r>
            <a:br>
              <a:rPr lang="en-US" sz="3200" b="1" u="sng" dirty="0">
                <a:solidFill>
                  <a:schemeClr val="bg1"/>
                </a:solidFill>
                <a:latin typeface="Times New Roman" panose="02020603050405020304" pitchFamily="18" charset="0"/>
                <a:cs typeface="Times New Roman" panose="02020603050405020304" pitchFamily="18" charset="0"/>
              </a:rPr>
            </a:br>
            <a:endParaRPr lang="en-US" sz="3200" b="1" u="sng"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9724" y="1778598"/>
            <a:ext cx="7883934" cy="4935711"/>
          </a:xfrm>
        </p:spPr>
        <p:txBody>
          <a:bodyPr>
            <a:normAutofit fontScale="70000" lnSpcReduction="20000"/>
          </a:bodyPr>
          <a:lstStyle/>
          <a:p>
            <a:pPr>
              <a:lnSpc>
                <a:spcPct val="150000"/>
              </a:lnSpc>
            </a:pPr>
            <a:r>
              <a:rPr lang="en-US" sz="2800" dirty="0" smtClean="0">
                <a:solidFill>
                  <a:schemeClr val="bg1"/>
                </a:solidFill>
                <a:latin typeface="Times New Roman" panose="02020603050405020304" pitchFamily="18" charset="0"/>
                <a:cs typeface="Times New Roman" panose="02020603050405020304" pitchFamily="18" charset="0"/>
              </a:rPr>
              <a:t>With </a:t>
            </a:r>
            <a:r>
              <a:rPr lang="en-US" sz="2800" dirty="0" err="1">
                <a:solidFill>
                  <a:schemeClr val="bg1"/>
                </a:solidFill>
                <a:latin typeface="Times New Roman" panose="02020603050405020304" pitchFamily="18" charset="0"/>
                <a:cs typeface="Times New Roman" panose="02020603050405020304" pitchFamily="18" charset="0"/>
              </a:rPr>
              <a:t>IoT</a:t>
            </a:r>
            <a:r>
              <a:rPr lang="en-US" sz="2800" dirty="0">
                <a:solidFill>
                  <a:schemeClr val="bg1"/>
                </a:solidFill>
                <a:latin typeface="Times New Roman" panose="02020603050405020304" pitchFamily="18" charset="0"/>
                <a:cs typeface="Times New Roman" panose="02020603050405020304" pitchFamily="18" charset="0"/>
              </a:rPr>
              <a:t>, companies can enjoy benefits like better crop productivity and improved worker safety. They can use less fertilizer, water and pesticides. Because farmers can decrease the fertilizers and pesticides they use, there is less runoff into groundwater and rivers. This results in a lower impact on the ecosystem</a:t>
            </a:r>
            <a:r>
              <a:rPr lang="en-US" sz="2800" dirty="0" smtClean="0">
                <a:solidFill>
                  <a:schemeClr val="bg1"/>
                </a:solidFill>
                <a:latin typeface="Times New Roman" panose="02020603050405020304" pitchFamily="18" charset="0"/>
                <a:cs typeface="Times New Roman" panose="02020603050405020304" pitchFamily="18" charset="0"/>
              </a:rPr>
              <a:t>.</a:t>
            </a:r>
          </a:p>
          <a:p>
            <a:pPr marL="0" indent="0">
              <a:lnSpc>
                <a:spcPct val="150000"/>
              </a:lnSpc>
              <a:buNone/>
            </a:pPr>
            <a:r>
              <a:rPr lang="en-US" sz="2800" b="1" u="sng" dirty="0">
                <a:solidFill>
                  <a:schemeClr val="bg1"/>
                </a:solidFill>
                <a:latin typeface="Times New Roman" panose="02020603050405020304" pitchFamily="18" charset="0"/>
                <a:cs typeface="Times New Roman" panose="02020603050405020304" pitchFamily="18" charset="0"/>
              </a:rPr>
              <a:t>What are the challenges of </a:t>
            </a:r>
            <a:r>
              <a:rPr lang="en-US" sz="2800" b="1" u="sng" dirty="0" err="1">
                <a:solidFill>
                  <a:schemeClr val="bg1"/>
                </a:solidFill>
                <a:latin typeface="Times New Roman" panose="02020603050405020304" pitchFamily="18" charset="0"/>
                <a:cs typeface="Times New Roman" panose="02020603050405020304" pitchFamily="18" charset="0"/>
              </a:rPr>
              <a:t>IoT</a:t>
            </a:r>
            <a:r>
              <a:rPr lang="en-US" sz="2800" b="1" u="sng" dirty="0">
                <a:solidFill>
                  <a:schemeClr val="bg1"/>
                </a:solidFill>
                <a:latin typeface="Times New Roman" panose="02020603050405020304" pitchFamily="18" charset="0"/>
                <a:cs typeface="Times New Roman" panose="02020603050405020304" pitchFamily="18" charset="0"/>
              </a:rPr>
              <a:t> in agriculture?</a:t>
            </a:r>
          </a:p>
          <a:p>
            <a:pPr>
              <a:lnSpc>
                <a:spcPct val="150000"/>
              </a:lnSpc>
            </a:pPr>
            <a:r>
              <a:rPr lang="en-US" sz="2800" dirty="0">
                <a:solidFill>
                  <a:schemeClr val="bg1"/>
                </a:solidFill>
                <a:latin typeface="Times New Roman" panose="02020603050405020304" pitchFamily="18" charset="0"/>
                <a:cs typeface="Times New Roman" panose="02020603050405020304" pitchFamily="18" charset="0"/>
              </a:rPr>
              <a:t>The biggest challenges faced by </a:t>
            </a:r>
            <a:r>
              <a:rPr lang="en-US" sz="2800" dirty="0" err="1">
                <a:solidFill>
                  <a:schemeClr val="bg1"/>
                </a:solidFill>
                <a:latin typeface="Times New Roman" panose="02020603050405020304" pitchFamily="18" charset="0"/>
                <a:cs typeface="Times New Roman" panose="02020603050405020304" pitchFamily="18" charset="0"/>
              </a:rPr>
              <a:t>IoT</a:t>
            </a:r>
            <a:r>
              <a:rPr lang="en-US" sz="2800" dirty="0">
                <a:solidFill>
                  <a:schemeClr val="bg1"/>
                </a:solidFill>
                <a:latin typeface="Times New Roman" panose="02020603050405020304" pitchFamily="18" charset="0"/>
                <a:cs typeface="Times New Roman" panose="02020603050405020304" pitchFamily="18" charset="0"/>
              </a:rPr>
              <a:t> in the agricultural sector are </a:t>
            </a:r>
            <a:r>
              <a:rPr lang="en-US" sz="2800" b="1" dirty="0">
                <a:solidFill>
                  <a:schemeClr val="bg1"/>
                </a:solidFill>
                <a:latin typeface="Times New Roman" panose="02020603050405020304" pitchFamily="18" charset="0"/>
                <a:cs typeface="Times New Roman" panose="02020603050405020304" pitchFamily="18" charset="0"/>
              </a:rPr>
              <a:t>lack of information, high adoption costs, and security concerns</a:t>
            </a:r>
            <a:r>
              <a:rPr lang="en-US" sz="2800" dirty="0">
                <a:solidFill>
                  <a:schemeClr val="bg1"/>
                </a:solidFill>
                <a:latin typeface="Times New Roman" panose="02020603050405020304" pitchFamily="18" charset="0"/>
                <a:cs typeface="Times New Roman" panose="02020603050405020304" pitchFamily="18" charset="0"/>
              </a:rPr>
              <a:t>, etc. Most of the farmers are not aware of the implementation of </a:t>
            </a:r>
            <a:r>
              <a:rPr lang="en-US" sz="2800" dirty="0" err="1">
                <a:solidFill>
                  <a:schemeClr val="bg1"/>
                </a:solidFill>
                <a:latin typeface="Times New Roman" panose="02020603050405020304" pitchFamily="18" charset="0"/>
                <a:cs typeface="Times New Roman" panose="02020603050405020304" pitchFamily="18" charset="0"/>
              </a:rPr>
              <a:t>IoT</a:t>
            </a:r>
            <a:r>
              <a:rPr lang="en-US" sz="2800" dirty="0">
                <a:solidFill>
                  <a:schemeClr val="bg1"/>
                </a:solidFill>
                <a:latin typeface="Times New Roman" panose="02020603050405020304" pitchFamily="18" charset="0"/>
                <a:cs typeface="Times New Roman" panose="02020603050405020304" pitchFamily="18" charset="0"/>
              </a:rPr>
              <a:t> in agriculture</a:t>
            </a:r>
            <a:r>
              <a:rPr lang="en-US" dirty="0">
                <a:solidFill>
                  <a:schemeClr val="bg1"/>
                </a:solidFill>
              </a:rPr>
              <a:t>.</a:t>
            </a:r>
          </a:p>
          <a:p>
            <a:endParaRPr lang="en-US" dirty="0"/>
          </a:p>
        </p:txBody>
      </p:sp>
      <p:pic>
        <p:nvPicPr>
          <p:cNvPr id="4" name="Picture 3"/>
          <p:cNvPicPr>
            <a:picLocks noChangeAspect="1"/>
          </p:cNvPicPr>
          <p:nvPr/>
        </p:nvPicPr>
        <p:blipFill>
          <a:blip r:embed="rId2"/>
          <a:stretch>
            <a:fillRect/>
          </a:stretch>
        </p:blipFill>
        <p:spPr>
          <a:xfrm>
            <a:off x="8294914" y="2033452"/>
            <a:ext cx="3648891" cy="3810000"/>
          </a:xfrm>
          <a:prstGeom prst="rect">
            <a:avLst/>
          </a:prstGeom>
        </p:spPr>
      </p:pic>
    </p:spTree>
    <p:extLst>
      <p:ext uri="{BB962C8B-B14F-4D97-AF65-F5344CB8AC3E}">
        <p14:creationId xmlns:p14="http://schemas.microsoft.com/office/powerpoint/2010/main" val="1677882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1430</TotalTime>
  <Words>824</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Gothic</vt:lpstr>
      <vt:lpstr>Times New Roman</vt:lpstr>
      <vt:lpstr>Wingdings 3</vt:lpstr>
      <vt:lpstr>Ion</vt:lpstr>
      <vt:lpstr>PowerPoint Presentation</vt:lpstr>
      <vt:lpstr>    Agriculture plays a vital role in India's economy. 54.6% of the total workforce is engaged in agricultural and allied sector activates (Census 2011) and accounts for 17.8% of the country's Gross Value Added (GVA) for the year 2019-20 (at current prices).  India is the second largest producer of wheat and rice, the world's major food staples. India is currently the world's second largest producer of several dry fruits, agriculture-based textile raw materials, roots and tuber crops, pulses, farmed fish, eggs, coconut, sugarcane and numerous vegetables </vt:lpstr>
      <vt:lpstr>USES OF PESTICIDES</vt:lpstr>
      <vt:lpstr>What pesticides are used in agriculture?</vt:lpstr>
      <vt:lpstr>What are the commonly used chemical pesticides and fertilizers? </vt:lpstr>
      <vt:lpstr>What are the harmful effects of pesticides and fertilizers?</vt:lpstr>
      <vt:lpstr>What are the three main types of pesticides in use?</vt:lpstr>
      <vt:lpstr>Why IoT is important in agriculture?</vt:lpstr>
      <vt:lpstr>How IoT impacts agriculture? </vt:lpstr>
      <vt:lpstr> Significance of IoT in the Agricultural Industry</vt:lpstr>
      <vt:lpstr>Which IoT sensors are used in agriculture? </vt:lpstr>
      <vt:lpstr>Which sensor is used in agriculture? </vt:lpstr>
      <vt:lpstr>Can be effectively used in crop planning and its management.  </vt:lpstr>
      <vt:lpstr>Training should be organized 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plays a vital role in India's economy. 54.6% of the total workforce is engaged in agricultural and allied sector activites (Census 2011) and accounts for 17.8% of the country's Gross Value Added (GVA) for the year 2019-20 (at current prices).</dc:title>
  <dc:creator>Apoorva</dc:creator>
  <cp:lastModifiedBy>Apoorva</cp:lastModifiedBy>
  <cp:revision>17</cp:revision>
  <dcterms:created xsi:type="dcterms:W3CDTF">2022-08-01T12:43:07Z</dcterms:created>
  <dcterms:modified xsi:type="dcterms:W3CDTF">2022-08-12T00:16:15Z</dcterms:modified>
</cp:coreProperties>
</file>